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60" r:id="rId7"/>
    <p:sldId id="266" r:id="rId8"/>
    <p:sldId id="267" r:id="rId9"/>
    <p:sldId id="268" r:id="rId10"/>
    <p:sldId id="270" r:id="rId11"/>
    <p:sldId id="269" r:id="rId12"/>
    <p:sldId id="271" r:id="rId13"/>
    <p:sldId id="273" r:id="rId14"/>
    <p:sldId id="265" r:id="rId15"/>
  </p:sldIdLst>
  <p:sldSz cx="18288000" cy="10287000"/>
  <p:notesSz cx="6858000" cy="9144000"/>
  <p:embeddedFontLst>
    <p:embeddedFont>
      <p:font typeface="Aileron" pitchFamily="2" charset="77"/>
      <p:regular r:id="rId17"/>
    </p:embeddedFont>
    <p:embeddedFont>
      <p:font typeface="Aileron Bold" pitchFamily="2" charset="77"/>
      <p:regular r:id="rId18"/>
      <p:bold r:id="rId19"/>
    </p:embeddedFont>
    <p:embeddedFont>
      <p:font typeface="Aileron Light" pitchFamily="2" charset="7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3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 autoAdjust="0"/>
    <p:restoredTop sz="94704" autoAdjust="0"/>
  </p:normalViewPr>
  <p:slideViewPr>
    <p:cSldViewPr>
      <p:cViewPr>
        <p:scale>
          <a:sx n="64" d="100"/>
          <a:sy n="64" d="100"/>
        </p:scale>
        <p:origin x="94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519B3-7131-5C41-B538-CC238E22CA8C}" type="datetimeFigureOut">
              <a:rPr lang="en-IT" smtClean="0"/>
              <a:t>27/01/25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8B122-3759-524A-8925-DE667EAFB83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41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304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AB5D6-1F5C-DEA9-932E-551B5509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FBB90-2EE1-F80D-5DBA-86FC12F68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AFC18-3369-0274-0DAB-582EABD7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DCDF2-0A65-D827-6E15-469A5858B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64654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AC59B-038C-EBCA-46E9-1F1BA159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2D46C-76D9-7D49-54C5-8669E53C3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CD56B-A21D-3C96-8B0E-3626D37F8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C48E9-E3C8-2E6C-B03F-EDF66F4C8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262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D0CB9-AEFA-F52D-B686-4A79EF50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B7C0F-450B-CB6B-FBB6-E0770843F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E25A9-BCF5-E8CD-ABE3-FABE9679C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070C3-6F3F-B7B7-35C9-34413325D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9126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4907-99F5-FC90-A1F8-12299C50C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EA110-28FE-58A7-551A-AA045F659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0E0C68-1AFE-CBCB-009C-52FEA8A1F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2C7B0-3D13-F4E1-5DC8-FE1DD4CF9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8B122-3759-524A-8925-DE667EAFB835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13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506" y="0"/>
            <a:ext cx="18516600" cy="1041844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56" b="-5187"/>
            </a:stretch>
          </a:blipFill>
        </p:spPr>
        <p:txBody>
          <a:bodyPr/>
          <a:lstStyle/>
          <a:p>
            <a:pPr algn="ctr">
              <a:lnSpc>
                <a:spcPts val="3499"/>
              </a:lnSpc>
            </a:pPr>
            <a:endParaRPr lang="en-US" sz="18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97643" y="2980203"/>
            <a:ext cx="83128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Visual Analytics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5058" y="3382666"/>
            <a:ext cx="14935472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 Players Performance 24/25</a:t>
            </a:r>
            <a:b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96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Interactive Visual Analysis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04216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438F695-CB1B-339F-DB37-17DB9583C64A}"/>
              </a:ext>
            </a:extLst>
          </p:cNvPr>
          <p:cNvSpPr txBox="1"/>
          <p:nvPr/>
        </p:nvSpPr>
        <p:spPr>
          <a:xfrm>
            <a:off x="7010400" y="6896100"/>
            <a:ext cx="464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by Carmella Sta Ana Pana</a:t>
            </a:r>
            <a:endParaRPr lang="en-IT" sz="24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/>
            <a:r>
              <a:rPr lang="en-IT" sz="1800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Sapienza University of Rome</a:t>
            </a:r>
          </a:p>
          <a:p>
            <a:pPr algn="ctr"/>
            <a:r>
              <a:rPr lang="en-IT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1794019</a:t>
            </a:r>
          </a:p>
          <a:p>
            <a:pPr algn="ctr"/>
            <a:r>
              <a:rPr lang="en-GB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p</a:t>
            </a:r>
            <a:r>
              <a:rPr lang="en-IT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ana.1794019@studenti.uniroma1.it</a:t>
            </a:r>
            <a:endParaRPr lang="en-US" sz="1800" dirty="0">
              <a:solidFill>
                <a:srgbClr val="F4F1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38C63-30A1-18FA-659F-CC5D2C2E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4F03CA0-2B44-E43E-9511-C3307A5CAAE0}"/>
              </a:ext>
            </a:extLst>
          </p:cNvPr>
          <p:cNvSpPr txBox="1"/>
          <p:nvPr/>
        </p:nvSpPr>
        <p:spPr>
          <a:xfrm>
            <a:off x="1028700" y="121386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Line Chart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8A8051-AA7F-83ED-7F17-22B3C2318ECA}"/>
              </a:ext>
            </a:extLst>
          </p:cNvPr>
          <p:cNvSpPr txBox="1"/>
          <p:nvPr/>
        </p:nvSpPr>
        <p:spPr>
          <a:xfrm>
            <a:off x="1028700" y="3334675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Impact progress of the top 5 Players of this season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5C9122C-CD97-3446-5853-0B0314FE42E6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8A7E3B8-1371-CE33-5A76-AE5CB406C3D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7AB867-B5AC-426F-54CF-B3BC70EED9F0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5638748D-A986-CFCE-7E2A-D470606D0A39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A810B13-FCAA-72B6-F6E5-3C05B0BA5F1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804EFC5B-7B6B-047B-B753-51EA66B99BB7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504B7EAA-61A8-5206-290F-265B3EB6F86E}"/>
              </a:ext>
            </a:extLst>
          </p:cNvPr>
          <p:cNvSpPr txBox="1"/>
          <p:nvPr/>
        </p:nvSpPr>
        <p:spPr>
          <a:xfrm>
            <a:off x="856808" y="4121945"/>
            <a:ext cx="8267699" cy="28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Displays PIE (Player Impact Estimate) values of the top 5 players in the past seasons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 coded based on growth trend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Focus on a small set of players  and analyze their performance year-by-year</a:t>
            </a:r>
          </a:p>
        </p:txBody>
      </p:sp>
      <p:pic>
        <p:nvPicPr>
          <p:cNvPr id="9" name="Picture 8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1FE0333D-73B9-0F80-30FC-EFCAF62E5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654" y="2933942"/>
            <a:ext cx="60579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7BB53-687A-6786-1EC0-7A125361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8E91F7-D41C-3757-A026-0968E12DFCF6}"/>
              </a:ext>
            </a:extLst>
          </p:cNvPr>
          <p:cNvSpPr txBox="1"/>
          <p:nvPr/>
        </p:nvSpPr>
        <p:spPr>
          <a:xfrm>
            <a:off x="936198" y="859627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Views coordination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5D6B61-9BFF-EADA-214F-1E4ECC3BBDB9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7C9C2F4-BA94-71ED-D3FA-5CC098DFB194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633AB87-3473-7A7E-0FDB-000B881BCF8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EE0691D3-A2B4-C970-3371-BA20990324C8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69DADD-3206-1602-FBAA-6EF713A1849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4430D8C8-55DD-0E72-DCE1-7FCDD34D503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3A0D9F94-5E01-E882-1994-86F11E96F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236" y="3365259"/>
            <a:ext cx="3136900" cy="4368800"/>
          </a:xfrm>
          <a:prstGeom prst="rect">
            <a:avLst/>
          </a:prstGeom>
        </p:spPr>
      </p:pic>
      <p:pic>
        <p:nvPicPr>
          <p:cNvPr id="13" name="Picture 12" descr="A diagram of a performance and efficiency&#10;&#10;AI-generated content may be incorrect.">
            <a:extLst>
              <a:ext uri="{FF2B5EF4-FFF2-40B4-BE49-F238E27FC236}">
                <a16:creationId xmlns:a16="http://schemas.microsoft.com/office/drawing/2014/main" id="{D191A101-EA28-F873-869E-B7DB22204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389697"/>
            <a:ext cx="3905269" cy="3391418"/>
          </a:xfrm>
          <a:prstGeom prst="rect">
            <a:avLst/>
          </a:prstGeom>
        </p:spPr>
      </p:pic>
      <p:pic>
        <p:nvPicPr>
          <p:cNvPr id="18" name="Picture 17" descr="A graph of clusters with numbers and a number of clusters&#10;&#10;AI-generated content may be incorrect.">
            <a:extLst>
              <a:ext uri="{FF2B5EF4-FFF2-40B4-BE49-F238E27FC236}">
                <a16:creationId xmlns:a16="http://schemas.microsoft.com/office/drawing/2014/main" id="{7029279C-CF64-1E16-5D33-51B3D8A37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873" y="1618748"/>
            <a:ext cx="6692900" cy="4279900"/>
          </a:xfrm>
          <a:prstGeom prst="rect">
            <a:avLst/>
          </a:prstGeom>
        </p:spPr>
      </p:pic>
      <p:pic>
        <p:nvPicPr>
          <p:cNvPr id="20" name="Picture 19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D1E88881-DA4F-6D48-D29A-3DDC322AC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30" y="6136121"/>
            <a:ext cx="8317856" cy="3629423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E0E8CC48-8877-F89A-2827-590932A736CE}"/>
              </a:ext>
            </a:extLst>
          </p:cNvPr>
          <p:cNvSpPr txBox="1"/>
          <p:nvPr/>
        </p:nvSpPr>
        <p:spPr>
          <a:xfrm>
            <a:off x="1163205" y="2533706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Player selection</a:t>
            </a:r>
          </a:p>
        </p:txBody>
      </p:sp>
    </p:spTree>
    <p:extLst>
      <p:ext uri="{BB962C8B-B14F-4D97-AF65-F5344CB8AC3E}">
        <p14:creationId xmlns:p14="http://schemas.microsoft.com/office/powerpoint/2010/main" val="14013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7B5C0-7EBE-E1F0-BC18-89A7DCF05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B2A5182-8392-CA83-0992-CD369848E326}"/>
              </a:ext>
            </a:extLst>
          </p:cNvPr>
          <p:cNvSpPr txBox="1"/>
          <p:nvPr/>
        </p:nvSpPr>
        <p:spPr>
          <a:xfrm>
            <a:off x="1163205" y="177708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Insights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2C3FAE7-18DC-E9D4-FB6B-C2379323D36D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8590E4-EF67-DB69-4056-B1CE5C60AF7F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49571E5-3049-B6A2-82C2-8353032B037A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3C80259C-6D8F-BEF8-12FA-08C1651F3EE7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5D5153B-2A93-E294-D1B9-97A379D88839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AE68D79A-2CBC-7B0D-1C2C-9BB2FC32403F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5194D1E3-5FC3-2FA4-314E-C4AC39AD2214}"/>
              </a:ext>
            </a:extLst>
          </p:cNvPr>
          <p:cNvGrpSpPr/>
          <p:nvPr/>
        </p:nvGrpSpPr>
        <p:grpSpPr>
          <a:xfrm>
            <a:off x="12176364" y="20303"/>
            <a:ext cx="6111636" cy="10287000"/>
            <a:chOff x="0" y="0"/>
            <a:chExt cx="8148848" cy="137160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E7A72BC8-4E47-9D2E-8780-7D4DF65D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A49E30EA-A6D1-D3C3-8186-1B57111398C0}"/>
              </a:ext>
            </a:extLst>
          </p:cNvPr>
          <p:cNvSpPr txBox="1"/>
          <p:nvPr/>
        </p:nvSpPr>
        <p:spPr>
          <a:xfrm>
            <a:off x="876301" y="3619500"/>
            <a:ext cx="11300063" cy="512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Simplified analysis of NBA players: intuitive tools for fans and analysts to explore player performance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Performance evaluation: 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coach can identify ones’ strengths and weaknesses (radar chart)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assessment of players for decision-making on trades or contracts by team managers (efficiency bar)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Discover similarities and unique or excellent athletes (scatterplot)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Shooting skills, also in relation to physical characteristics (parallel coordinates)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Study consistency (line chart)</a:t>
            </a:r>
          </a:p>
        </p:txBody>
      </p:sp>
    </p:spTree>
    <p:extLst>
      <p:ext uri="{BB962C8B-B14F-4D97-AF65-F5344CB8AC3E}">
        <p14:creationId xmlns:p14="http://schemas.microsoft.com/office/powerpoint/2010/main" val="4180865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8A824-B052-E975-DBD4-7E4207CC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197E391-88D2-EE84-E805-2E9A4B51DC22}"/>
              </a:ext>
            </a:extLst>
          </p:cNvPr>
          <p:cNvSpPr txBox="1"/>
          <p:nvPr/>
        </p:nvSpPr>
        <p:spPr>
          <a:xfrm>
            <a:off x="1163205" y="177708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Related Works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CDFA91A-E256-986D-F818-58D0095D039A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F790973-E0D2-F4FF-BE6E-3A83BF1E0828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924B84B-26A6-490E-9451-C5D843ABD514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21046AC3-7709-281D-ADB3-4595F574C167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59CD070-EF28-ADBD-0C0C-3DA0D60E2D2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E4D65087-CCE9-27AD-D51E-8868FD0B1885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" name="Group 4">
            <a:extLst>
              <a:ext uri="{FF2B5EF4-FFF2-40B4-BE49-F238E27FC236}">
                <a16:creationId xmlns:a16="http://schemas.microsoft.com/office/drawing/2014/main" id="{20F4AFC7-66E5-711F-E95A-B66BBA1D3374}"/>
              </a:ext>
            </a:extLst>
          </p:cNvPr>
          <p:cNvGrpSpPr/>
          <p:nvPr/>
        </p:nvGrpSpPr>
        <p:grpSpPr>
          <a:xfrm>
            <a:off x="12176364" y="20303"/>
            <a:ext cx="6111636" cy="10287000"/>
            <a:chOff x="0" y="0"/>
            <a:chExt cx="8148848" cy="13716000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D307751F-31DF-6C36-3D6E-E1E4FE08B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CBBECA43-BB10-C0E2-5F07-1F091A8F6566}"/>
              </a:ext>
            </a:extLst>
          </p:cNvPr>
          <p:cNvSpPr txBox="1"/>
          <p:nvPr/>
        </p:nvSpPr>
        <p:spPr>
          <a:xfrm>
            <a:off x="876301" y="4305300"/>
            <a:ext cx="11300063" cy="5700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Research example: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 “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Exploring Game Performance in the National Basketball Association” </a:t>
            </a:r>
            <a:b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“Visual 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Analaysis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of NBA Player Data”</a:t>
            </a: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 Interactive systems: 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ViziBall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”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“</a:t>
            </a:r>
            <a:r>
              <a:rPr lang="en-US" sz="2500" i="1" dirty="0" err="1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NBAVis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”</a:t>
            </a:r>
          </a:p>
          <a:p>
            <a:pPr marL="529929" lvl="1" indent="-342900" algn="l">
              <a:lnSpc>
                <a:spcPts val="4500"/>
              </a:lnSpc>
              <a:buFontTx/>
              <a:buChar char="-"/>
            </a:pP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Similar objectives and techniques, different data and approaches</a:t>
            </a:r>
            <a:b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  <a:p>
            <a:pPr marL="529929" lvl="1" indent="-342900" algn="l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2500" i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536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4" name="TextBox 4"/>
          <p:cNvSpPr txBox="1"/>
          <p:nvPr/>
        </p:nvSpPr>
        <p:spPr>
          <a:xfrm>
            <a:off x="1607743" y="3633829"/>
            <a:ext cx="15072514" cy="206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5000" spc="-864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6675" y="3600450"/>
            <a:ext cx="466889" cy="3086100"/>
            <a:chOff x="0" y="0"/>
            <a:chExt cx="12296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89932" y="3600450"/>
            <a:ext cx="466889" cy="3086100"/>
            <a:chOff x="0" y="0"/>
            <a:chExt cx="122967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967" cy="812800"/>
            </a:xfrm>
            <a:custGeom>
              <a:avLst/>
              <a:gdLst/>
              <a:ahLst/>
              <a:cxnLst/>
              <a:rect l="l" t="t" r="r" b="b"/>
              <a:pathLst>
                <a:path w="122967" h="812800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09700"/>
            <a:ext cx="7637448" cy="313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0456" y="1490521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0456" y="375011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0456" y="4885588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Players List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0456" y="6027845"/>
            <a:ext cx="5259481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Radar Chart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0456" y="7156534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Scatterplot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0456" y="8292007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Parallel Coordinates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229185" y="1490521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Line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81170" y="1490521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1170" y="2620318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1170" y="3750115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1170" y="487991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81170" y="6009708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1170" y="7139505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1170" y="826930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1293231"/>
            <a:ext cx="400214" cy="3086100"/>
            <a:chOff x="0" y="0"/>
            <a:chExt cx="105406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1" name="TextBox 16">
            <a:extLst>
              <a:ext uri="{FF2B5EF4-FFF2-40B4-BE49-F238E27FC236}">
                <a16:creationId xmlns:a16="http://schemas.microsoft.com/office/drawing/2014/main" id="{65F3553E-2CAB-47FA-3C25-B273F4AA2CF7}"/>
              </a:ext>
            </a:extLst>
          </p:cNvPr>
          <p:cNvSpPr txBox="1"/>
          <p:nvPr/>
        </p:nvSpPr>
        <p:spPr>
          <a:xfrm>
            <a:off x="12157494" y="1480542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8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674B2D77-1326-E7CD-8621-461C79832919}"/>
              </a:ext>
            </a:extLst>
          </p:cNvPr>
          <p:cNvSpPr txBox="1"/>
          <p:nvPr/>
        </p:nvSpPr>
        <p:spPr>
          <a:xfrm>
            <a:off x="14216780" y="2734713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Views coordination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016ECD50-2C71-C4AC-09C8-A3A864CD33DE}"/>
              </a:ext>
            </a:extLst>
          </p:cNvPr>
          <p:cNvSpPr txBox="1"/>
          <p:nvPr/>
        </p:nvSpPr>
        <p:spPr>
          <a:xfrm>
            <a:off x="9140456" y="272663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and Analytics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987237F-BE60-AE3F-AB9D-2F7897CBFAC0}"/>
              </a:ext>
            </a:extLst>
          </p:cNvPr>
          <p:cNvSpPr txBox="1"/>
          <p:nvPr/>
        </p:nvSpPr>
        <p:spPr>
          <a:xfrm>
            <a:off x="12157494" y="2653561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9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99920FBA-5FDF-A9C3-AF0B-31AB1FC0EA65}"/>
              </a:ext>
            </a:extLst>
          </p:cNvPr>
          <p:cNvSpPr txBox="1"/>
          <p:nvPr/>
        </p:nvSpPr>
        <p:spPr>
          <a:xfrm>
            <a:off x="12157494" y="3740136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10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67025DD5-043C-E74C-4E7E-FC09E76CBCAC}"/>
              </a:ext>
            </a:extLst>
          </p:cNvPr>
          <p:cNvSpPr txBox="1"/>
          <p:nvPr/>
        </p:nvSpPr>
        <p:spPr>
          <a:xfrm>
            <a:off x="14216780" y="3802235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Insights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F42E50DC-A984-05D0-BCC7-3F8FA95B6A40}"/>
              </a:ext>
            </a:extLst>
          </p:cNvPr>
          <p:cNvSpPr txBox="1"/>
          <p:nvPr/>
        </p:nvSpPr>
        <p:spPr>
          <a:xfrm>
            <a:off x="12157494" y="4875763"/>
            <a:ext cx="1584978" cy="8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 dirty="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11</a:t>
            </a: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D6DF4723-88CC-7CE6-3C30-45398F24A774}"/>
              </a:ext>
            </a:extLst>
          </p:cNvPr>
          <p:cNvSpPr txBox="1"/>
          <p:nvPr/>
        </p:nvSpPr>
        <p:spPr>
          <a:xfrm>
            <a:off x="14229185" y="4869757"/>
            <a:ext cx="4602016" cy="4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 dirty="0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Related 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6364" y="0"/>
            <a:ext cx="6111636" cy="10287000"/>
            <a:chOff x="0" y="0"/>
            <a:chExt cx="814884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0196" r="30196"/>
            <a:stretch>
              <a:fillRect/>
            </a:stretch>
          </p:blipFill>
          <p:spPr>
            <a:xfrm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94178" y="1002427"/>
            <a:ext cx="6044095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4178" y="3848100"/>
            <a:ext cx="10588222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NBA: premier professional basketball league in the world 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Importance of analytics for player evaluation, strategic decisions and player development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Project Purpose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: provide a user-friendly interface for analyzing and visualizing NBA players performance data in the 2024-25 Regular Season 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Potential users: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helpful and intuitive tool for NBA enthusiasts, coaches, team managers, sports analysts etc.</a:t>
            </a:r>
            <a:endParaRPr lang="en-US" sz="2500" b="1" dirty="0">
              <a:solidFill>
                <a:srgbClr val="000000"/>
              </a:solidFill>
              <a:latin typeface="Aileron Light"/>
              <a:ea typeface="Aileron Light"/>
              <a:cs typeface="Aileron Light"/>
              <a:sym typeface="Aileron Ligh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312852"/>
            <a:ext cx="400214" cy="3086100"/>
            <a:chOff x="0" y="0"/>
            <a:chExt cx="10540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0" name="Picture 9" descr="A person in a basketball uniform&#10;&#10;AI-generated content may be incorrect.">
            <a:extLst>
              <a:ext uri="{FF2B5EF4-FFF2-40B4-BE49-F238E27FC236}">
                <a16:creationId xmlns:a16="http://schemas.microsoft.com/office/drawing/2014/main" id="{C0BFD90E-D218-2B30-22BF-140D5EAC53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630" y="-190500"/>
            <a:ext cx="6207328" cy="11035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62075"/>
            <a:ext cx="1131570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and Analytics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72501" y="2216834"/>
            <a:ext cx="5354039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INTERESTS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21354" y="4754936"/>
            <a:ext cx="5905186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PAIN POINTS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4732" y="7293037"/>
            <a:ext cx="6561808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PREFERENCES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876300"/>
            <a:ext cx="400214" cy="3086100"/>
            <a:chOff x="0" y="0"/>
            <a:chExt cx="10540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71779074-6FA7-2DB1-0F59-E81331BCE5DA}"/>
              </a:ext>
            </a:extLst>
          </p:cNvPr>
          <p:cNvSpPr txBox="1"/>
          <p:nvPr/>
        </p:nvSpPr>
        <p:spPr>
          <a:xfrm>
            <a:off x="1028700" y="4062020"/>
            <a:ext cx="8267699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Dataset of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NBA players traditional statistics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for the ongoing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Regular Season 2024-25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512 players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Various metrics between general information and performance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Some additional data containing player’s information and individual stats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92B43938-5326-6E3B-3BC2-4D69BBF8A1E0}"/>
              </a:ext>
            </a:extLst>
          </p:cNvPr>
          <p:cNvSpPr txBox="1"/>
          <p:nvPr/>
        </p:nvSpPr>
        <p:spPr>
          <a:xfrm>
            <a:off x="9540097" y="4059362"/>
            <a:ext cx="8267699" cy="4546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Preprocessing: joining by column and converting some values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Analytics with </a:t>
            </a:r>
            <a:r>
              <a:rPr lang="en-US" sz="2500" b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Python Flask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backend computation: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Normalization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Efficiency value calculation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Clustering with K-means algorithm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PCA computation</a:t>
            </a:r>
            <a:b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</a:b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- PIE growth trend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DB34CD-18E9-577D-D42E-0BA66D13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E9121B5-3481-28BF-F71D-E89E96F9C8B2}"/>
              </a:ext>
            </a:extLst>
          </p:cNvPr>
          <p:cNvSpPr txBox="1"/>
          <p:nvPr/>
        </p:nvSpPr>
        <p:spPr>
          <a:xfrm>
            <a:off x="1028700" y="1362075"/>
            <a:ext cx="8474057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System design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2C29765-8640-9C13-2AD1-4178D4F169A4}"/>
              </a:ext>
            </a:extLst>
          </p:cNvPr>
          <p:cNvSpPr txBox="1"/>
          <p:nvPr/>
        </p:nvSpPr>
        <p:spPr>
          <a:xfrm>
            <a:off x="11272501" y="2216834"/>
            <a:ext cx="5354039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INTERESTS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929C82E-9632-346E-7F44-565BAE4AC618}"/>
              </a:ext>
            </a:extLst>
          </p:cNvPr>
          <p:cNvSpPr txBox="1"/>
          <p:nvPr/>
        </p:nvSpPr>
        <p:spPr>
          <a:xfrm>
            <a:off x="10721354" y="4754936"/>
            <a:ext cx="5905186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PAIN POINTS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61AB079-C62E-5F3D-423C-225DC37C6C14}"/>
              </a:ext>
            </a:extLst>
          </p:cNvPr>
          <p:cNvSpPr txBox="1"/>
          <p:nvPr/>
        </p:nvSpPr>
        <p:spPr>
          <a:xfrm>
            <a:off x="10064732" y="7293037"/>
            <a:ext cx="6561808" cy="83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82"/>
              </a:lnSpc>
            </a:pPr>
            <a:r>
              <a:rPr lang="en-US" sz="5855" b="1">
                <a:solidFill>
                  <a:srgbClr val="F4F1EB"/>
                </a:solidFill>
                <a:latin typeface="Aileron Bold"/>
                <a:ea typeface="Aileron Bold"/>
                <a:cs typeface="Aileron Bold"/>
                <a:sym typeface="Aileron Bold"/>
              </a:rPr>
              <a:t>PREFERENCES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9836397-B5DE-51DA-FD23-D8553DC9CE6A}"/>
              </a:ext>
            </a:extLst>
          </p:cNvPr>
          <p:cNvSpPr txBox="1"/>
          <p:nvPr/>
        </p:nvSpPr>
        <p:spPr>
          <a:xfrm>
            <a:off x="1219200" y="3067947"/>
            <a:ext cx="5650791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Welcome page and dashboard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BA70BE-4108-1647-3959-CFE7836A10E6}"/>
              </a:ext>
            </a:extLst>
          </p:cNvPr>
          <p:cNvGrpSpPr/>
          <p:nvPr/>
        </p:nvGrpSpPr>
        <p:grpSpPr>
          <a:xfrm>
            <a:off x="0" y="876300"/>
            <a:ext cx="400214" cy="3086100"/>
            <a:chOff x="0" y="0"/>
            <a:chExt cx="105406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DED8837-6919-0C18-98D1-950270FCF161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1C63518-9486-AE53-B0BD-5A5FF2E90E17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3" name="Picture 1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D23A3CC-65F2-5150-98A1-D6DF03583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962400"/>
            <a:ext cx="6019800" cy="350834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2207BFA-A49D-79E1-0874-535FEE21735F}"/>
              </a:ext>
            </a:extLst>
          </p:cNvPr>
          <p:cNvSpPr/>
          <p:nvPr/>
        </p:nvSpPr>
        <p:spPr>
          <a:xfrm>
            <a:off x="6880330" y="5589214"/>
            <a:ext cx="557717" cy="39651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64381163-3248-DBC9-CCD2-FE5462DD1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76" y="3170205"/>
            <a:ext cx="10153909" cy="57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2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Players List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42877" y="3514303"/>
            <a:ext cx="77724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Scrollable content with list of 24/25 NBA players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D23CCD4D-2164-B9D0-9A2C-3FA505437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600" y="1790700"/>
            <a:ext cx="6450337" cy="7904595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05363DA2-1CA0-C8D1-2F19-52F6ED5831A5}"/>
              </a:ext>
            </a:extLst>
          </p:cNvPr>
          <p:cNvSpPr txBox="1"/>
          <p:nvPr/>
        </p:nvSpPr>
        <p:spPr>
          <a:xfrm>
            <a:off x="762000" y="4991100"/>
            <a:ext cx="10172700" cy="2814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List for over 500 players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Each entry contains general information such as full name, team, number and a photo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Color-coding based on positions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Main purpose is to facilitate search and selection of players</a:t>
            </a: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8DCE00AC-C9CD-9406-7BF4-D613A2D36301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1EEF8CA-9311-DCA8-5A58-04DE5EDFAC4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2B4E50F-14BA-E779-AAA4-1CE564D48531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9D2AE-ADBF-3274-2399-47C12739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6593B9-C89A-CFD7-A63C-F1E436A47A88}"/>
              </a:ext>
            </a:extLst>
          </p:cNvPr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Radar Chart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76310BC-3672-7E56-0538-6ADDF6D388E6}"/>
              </a:ext>
            </a:extLst>
          </p:cNvPr>
          <p:cNvSpPr txBox="1"/>
          <p:nvPr/>
        </p:nvSpPr>
        <p:spPr>
          <a:xfrm>
            <a:off x="1042876" y="3514303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Individual profiles and efficiency bar chart: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CE3C63D-3399-9732-8F28-B91BF6F77A57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D8288E7-00E1-5F26-375F-716F0B6F6589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CE5282-256A-A7D4-644F-7E69F6913A4B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BF53F94-4426-E776-6950-02D5B054BFAF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24E9DFD-13DF-9E65-AC29-19C980A827E1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B7A32BB1-4930-F5FA-1AD8-1AE5C01970FB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0B3FCE10-CBE9-FA85-4EC1-DC3C54E966F5}"/>
              </a:ext>
            </a:extLst>
          </p:cNvPr>
          <p:cNvSpPr txBox="1"/>
          <p:nvPr/>
        </p:nvSpPr>
        <p:spPr>
          <a:xfrm>
            <a:off x="1028700" y="4062020"/>
            <a:ext cx="8267699" cy="3969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General performance metrics: Points, Rebounds, Turnovers, Assists, Blocks, Steals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Color-coding by position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 and scatterplot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Efficiency bar gram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Why: useful to focus on individual performance profile; visualize player’s level with respect to others</a:t>
            </a:r>
          </a:p>
        </p:txBody>
      </p:sp>
      <p:pic>
        <p:nvPicPr>
          <p:cNvPr id="8" name="Picture 7" descr="A diagram of a performance and efficiency&#10;&#10;AI-generated content may be incorrect.">
            <a:extLst>
              <a:ext uri="{FF2B5EF4-FFF2-40B4-BE49-F238E27FC236}">
                <a16:creationId xmlns:a16="http://schemas.microsoft.com/office/drawing/2014/main" id="{9E9DC5A7-E4FE-D072-F649-4E8C9DA11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6"/>
          <a:stretch/>
        </p:blipFill>
        <p:spPr>
          <a:xfrm>
            <a:off x="9505188" y="3500587"/>
            <a:ext cx="7639812" cy="43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0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ABB18-7A80-EB49-84C9-221ABDEF7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0EDA2E7-8548-9579-9CED-EB78ED04066A}"/>
              </a:ext>
            </a:extLst>
          </p:cNvPr>
          <p:cNvSpPr txBox="1"/>
          <p:nvPr/>
        </p:nvSpPr>
        <p:spPr>
          <a:xfrm>
            <a:off x="1028700" y="1343025"/>
            <a:ext cx="7468936" cy="1526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Scatterplot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830339D-B45B-A8BB-852A-B5559867BF6D}"/>
              </a:ext>
            </a:extLst>
          </p:cNvPr>
          <p:cNvSpPr txBox="1"/>
          <p:nvPr/>
        </p:nvSpPr>
        <p:spPr>
          <a:xfrm>
            <a:off x="1042876" y="3514303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Clustering of players on overall metrics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C00B8C5-AC32-A234-3D54-9EBE14A5D234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96B4477-214C-7F8A-9D82-CC24AE4F6A80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047610-33A2-505A-465B-58B456524B2E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EC5659C3-7122-5DA1-D7BF-9761AEF5A5C8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3FB7952-456F-BFD5-23B5-D8D9598706DE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1228BAC0-0017-F095-8A2E-188452598F4D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1" name="Picture 10" descr="A graph with multiple colored dots&#10;&#10;AI-generated content may be incorrect.">
            <a:extLst>
              <a:ext uri="{FF2B5EF4-FFF2-40B4-BE49-F238E27FC236}">
                <a16:creationId xmlns:a16="http://schemas.microsoft.com/office/drawing/2014/main" id="{4F225579-5BE0-3A37-80B4-D20FF75E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60" y="800100"/>
            <a:ext cx="5554626" cy="4324098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33BCF3B0-D020-4493-EB1F-3FD8E789B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60" y="5304065"/>
            <a:ext cx="5511546" cy="4324099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38E3756C-0675-E570-F551-545DEB0D0D6B}"/>
              </a:ext>
            </a:extLst>
          </p:cNvPr>
          <p:cNvSpPr txBox="1"/>
          <p:nvPr/>
        </p:nvSpPr>
        <p:spPr>
          <a:xfrm>
            <a:off x="1028700" y="4062020"/>
            <a:ext cx="8267699" cy="3391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Principal Component Analysis: 2 components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Clustering: k-means algorithm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Colors for clusters using </a:t>
            </a:r>
            <a:r>
              <a:rPr lang="en-US" sz="2500" i="1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d3.scaleOrdinal() </a:t>
            </a: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with legend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Use: divide the players into clusters, visualize their similarities, find eventual outliers</a:t>
            </a:r>
          </a:p>
        </p:txBody>
      </p:sp>
    </p:spTree>
    <p:extLst>
      <p:ext uri="{BB962C8B-B14F-4D97-AF65-F5344CB8AC3E}">
        <p14:creationId xmlns:p14="http://schemas.microsoft.com/office/powerpoint/2010/main" val="72886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0DAF9-B7D5-3B33-6EA2-F8E3A82E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56F694C-4D21-FC71-DDA9-F0D42EA8DF92}"/>
              </a:ext>
            </a:extLst>
          </p:cNvPr>
          <p:cNvSpPr txBox="1"/>
          <p:nvPr/>
        </p:nvSpPr>
        <p:spPr>
          <a:xfrm>
            <a:off x="1028700" y="1213868"/>
            <a:ext cx="99302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0000" spc="-636" dirty="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Parallel Coordinates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8998109-63B9-AD8E-52B8-0C999BC70536}"/>
              </a:ext>
            </a:extLst>
          </p:cNvPr>
          <p:cNvSpPr txBox="1"/>
          <p:nvPr/>
        </p:nvSpPr>
        <p:spPr>
          <a:xfrm>
            <a:off x="1028700" y="3334675"/>
            <a:ext cx="825352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Players’ physical and shooting attributes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7D8AD8F-5137-266F-D16C-8F2B5B25624D}"/>
              </a:ext>
            </a:extLst>
          </p:cNvPr>
          <p:cNvGrpSpPr/>
          <p:nvPr/>
        </p:nvGrpSpPr>
        <p:grpSpPr>
          <a:xfrm>
            <a:off x="2092" y="800100"/>
            <a:ext cx="400214" cy="3086100"/>
            <a:chOff x="0" y="0"/>
            <a:chExt cx="105406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302D192-2389-3602-F57F-F5D7E8D8158D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B92D2A-5DEE-F867-F01D-8563BA32D4FE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C98A43E0-E787-0732-0952-AA5B17060479}"/>
              </a:ext>
            </a:extLst>
          </p:cNvPr>
          <p:cNvGrpSpPr/>
          <p:nvPr/>
        </p:nvGrpSpPr>
        <p:grpSpPr>
          <a:xfrm>
            <a:off x="17887786" y="6710456"/>
            <a:ext cx="400214" cy="3086100"/>
            <a:chOff x="0" y="0"/>
            <a:chExt cx="105406" cy="8128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E90F5F5-B4E4-30B5-24F0-D4EFE1A11227}"/>
                </a:ext>
              </a:extLst>
            </p:cNvPr>
            <p:cNvSpPr/>
            <p:nvPr/>
          </p:nvSpPr>
          <p:spPr>
            <a:xfrm>
              <a:off x="0" y="0"/>
              <a:ext cx="105406" cy="812800"/>
            </a:xfrm>
            <a:custGeom>
              <a:avLst/>
              <a:gdLst/>
              <a:ahLst/>
              <a:cxnLst/>
              <a:rect l="l" t="t" r="r" b="b"/>
              <a:pathLst>
                <a:path w="105406" h="812800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C55C702E-D3C5-81F7-D96E-DBE014B26024}"/>
                </a:ext>
              </a:extLst>
            </p:cNvPr>
            <p:cNvSpPr txBox="1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8" name="Picture 7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0B0A3F71-BDD6-D0E9-1FC4-5532E537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15" y="3689737"/>
            <a:ext cx="8397785" cy="3829608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A579B06-B917-172C-35C4-0B8EA13EB59C}"/>
              </a:ext>
            </a:extLst>
          </p:cNvPr>
          <p:cNvSpPr txBox="1"/>
          <p:nvPr/>
        </p:nvSpPr>
        <p:spPr>
          <a:xfrm>
            <a:off x="856808" y="4121945"/>
            <a:ext cx="8267699" cy="4546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Age, Height and Weight for physical features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Free-throws, 3-Points and Field Goals for shooting features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Color-coded by position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Coordinated with players list and scatterplot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Highlight selected players, filter by teams</a:t>
            </a:r>
          </a:p>
          <a:p>
            <a:pPr marL="554059" lvl="1" indent="-367030" algn="l">
              <a:lnSpc>
                <a:spcPts val="45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Tool for comparing different attributes simultaneously and seeing eventual correlation</a:t>
            </a:r>
          </a:p>
        </p:txBody>
      </p:sp>
    </p:spTree>
    <p:extLst>
      <p:ext uri="{BB962C8B-B14F-4D97-AF65-F5344CB8AC3E}">
        <p14:creationId xmlns:p14="http://schemas.microsoft.com/office/powerpoint/2010/main" val="20705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595</Words>
  <Application>Microsoft Macintosh PowerPoint</Application>
  <PresentationFormat>Custom</PresentationFormat>
  <Paragraphs>103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Aileron Light</vt:lpstr>
      <vt:lpstr>Aileron</vt:lpstr>
      <vt:lpstr>Calibri</vt:lpstr>
      <vt:lpstr>Aileron Bold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Red Minimalist Corporate Business Social Media Management Plan Presentation</dc:title>
  <cp:lastModifiedBy>Carmella Pana</cp:lastModifiedBy>
  <cp:revision>3</cp:revision>
  <dcterms:created xsi:type="dcterms:W3CDTF">2006-08-16T00:00:00Z</dcterms:created>
  <dcterms:modified xsi:type="dcterms:W3CDTF">2025-01-28T07:34:49Z</dcterms:modified>
  <dc:identifier>DAGdYg1xRFY</dc:identifier>
</cp:coreProperties>
</file>